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79177-F966-415E-9054-C9D12CA4CA22}" type="datetimeFigureOut">
              <a:rPr lang="en-US" smtClean="0"/>
              <a:pPr/>
              <a:t>7/22/2014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F51CF-3895-4C2D-98EF-46DFB0C8B8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Logic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statement is false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 Examination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We produce decks of cards that follow one rule:</a:t>
            </a:r>
          </a:p>
          <a:p>
            <a:pPr lvl="1"/>
            <a:r>
              <a:rPr lang="en-US" sz="2400" b="1" dirty="0" smtClean="0"/>
              <a:t>RULE: If a card has a vowel on one side, then the other side has an even number.</a:t>
            </a:r>
          </a:p>
          <a:p>
            <a:r>
              <a:rPr lang="en-US" sz="2800" dirty="0" smtClean="0"/>
              <a:t>Of course, we might make mistakes in design and printing, so we have to test the cards.</a:t>
            </a:r>
          </a:p>
          <a:p>
            <a:r>
              <a:rPr lang="en-US" sz="2800" dirty="0" smtClean="0"/>
              <a:t>Below are four cards. Which ones must be turned over to verify the rule?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101" y="4800600"/>
            <a:ext cx="599649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Revisit 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work as a bouncer in a bar. Patrons must be at least 21 to drink alcohol.</a:t>
            </a:r>
          </a:p>
          <a:p>
            <a:r>
              <a:rPr lang="en-US" dirty="0" smtClean="0"/>
              <a:t>At a table are four people:</a:t>
            </a:r>
          </a:p>
          <a:p>
            <a:pPr lvl="1"/>
            <a:r>
              <a:rPr lang="en-US" dirty="0" smtClean="0"/>
              <a:t>A friend who is 15, drinking something (you don’t know what).</a:t>
            </a:r>
          </a:p>
          <a:p>
            <a:pPr lvl="1"/>
            <a:r>
              <a:rPr lang="en-US" dirty="0" smtClean="0"/>
              <a:t>A friend who is 27, drinking something (you don’t know what).</a:t>
            </a:r>
          </a:p>
          <a:p>
            <a:pPr lvl="1"/>
            <a:r>
              <a:rPr lang="en-US" dirty="0" smtClean="0"/>
              <a:t>Someone you don’t know, drinking soda.</a:t>
            </a:r>
          </a:p>
          <a:p>
            <a:pPr lvl="1"/>
            <a:r>
              <a:rPr lang="en-US" dirty="0" smtClean="0"/>
              <a:t>Someone you don’t know, drinking beer.</a:t>
            </a:r>
          </a:p>
          <a:p>
            <a:r>
              <a:rPr lang="en-US" dirty="0" smtClean="0"/>
              <a:t>Who must you </a:t>
            </a:r>
            <a:r>
              <a:rPr lang="en-US" dirty="0" smtClean="0"/>
              <a:t>check?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Logic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Both examples are the same logic problem:</a:t>
            </a:r>
          </a:p>
          <a:p>
            <a:r>
              <a:rPr lang="en-US" dirty="0" smtClean="0"/>
              <a:t>IF P Then Q</a:t>
            </a:r>
          </a:p>
          <a:p>
            <a:pPr lvl="1"/>
            <a:r>
              <a:rPr lang="en-US" dirty="0" smtClean="0"/>
              <a:t>If P = True Then Q must be True</a:t>
            </a:r>
          </a:p>
          <a:p>
            <a:pPr lvl="1"/>
            <a:r>
              <a:rPr lang="en-US" dirty="0" smtClean="0"/>
              <a:t>If Q = False Then P must be False</a:t>
            </a:r>
          </a:p>
          <a:p>
            <a:pPr lvl="1"/>
            <a:r>
              <a:rPr lang="en-US" dirty="0" smtClean="0"/>
              <a:t>If P = False it </a:t>
            </a:r>
            <a:r>
              <a:rPr lang="en-US" dirty="0" smtClean="0"/>
              <a:t>may or may not be Q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If Q = True </a:t>
            </a:r>
            <a:r>
              <a:rPr lang="en-US" dirty="0" smtClean="0"/>
              <a:t>it may or may not be P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Restating as 3P:</a:t>
            </a:r>
          </a:p>
          <a:p>
            <a:pPr lvl="1"/>
            <a:r>
              <a:rPr lang="en-US" dirty="0" smtClean="0"/>
              <a:t>All P is Q</a:t>
            </a:r>
          </a:p>
          <a:p>
            <a:pPr lvl="1"/>
            <a:r>
              <a:rPr lang="en-US" dirty="0" smtClean="0"/>
              <a:t>Some Q is P</a:t>
            </a:r>
          </a:p>
          <a:p>
            <a:pPr lvl="1"/>
            <a:r>
              <a:rPr lang="en-US" dirty="0" smtClean="0"/>
              <a:t>There may be that which is neither P nor Q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257425"/>
            <a:ext cx="23907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is the Bar Problem Easier?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txBody>
          <a:bodyPr/>
          <a:lstStyle/>
          <a:p>
            <a:r>
              <a:rPr lang="en-US" dirty="0" smtClean="0"/>
              <a:t>Most people find the bar problem easier, possibly because it has a social context that we can readily identify with, whereas the abstract problem doesn’t.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b="1" dirty="0" smtClean="0"/>
              <a:t>RULE: If a card has a vowel on one side (P), then the other side has an even number (Q).</a:t>
            </a:r>
            <a:endParaRPr lang="en-US" dirty="0" smtClean="0"/>
          </a:p>
          <a:p>
            <a:pPr marL="342900" lvl="1" indent="-342900">
              <a:buNone/>
            </a:pPr>
            <a:endParaRPr lang="en-US" sz="2400" b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101" y="4495800"/>
            <a:ext cx="599649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58674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P, Must </a:t>
            </a:r>
            <a:r>
              <a:rPr lang="en-US" dirty="0" smtClean="0"/>
              <a:t>turn over to </a:t>
            </a:r>
            <a:r>
              <a:rPr lang="en-US" dirty="0" smtClean="0"/>
              <a:t>verify Q.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58674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P, Q may or may not be True.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58674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Q, Must </a:t>
            </a:r>
            <a:r>
              <a:rPr lang="en-US" dirty="0" smtClean="0"/>
              <a:t>turn over to verify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NOT </a:t>
            </a:r>
            <a:r>
              <a:rPr lang="en-US" dirty="0" smtClean="0"/>
              <a:t>P.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5867400"/>
            <a:ext cx="16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Q, P may or may not be True.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331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Logic Problems</vt:lpstr>
      <vt:lpstr>Card Examination</vt:lpstr>
      <vt:lpstr>Revisit the Problem</vt:lpstr>
      <vt:lpstr>Same Logic Problem</vt:lpstr>
      <vt:lpstr>Why is the Bar Problem Easier?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Problems</dc:title>
  <dc:creator>John</dc:creator>
  <cp:lastModifiedBy>John</cp:lastModifiedBy>
  <cp:revision>6</cp:revision>
  <dcterms:created xsi:type="dcterms:W3CDTF">2014-07-22T19:58:18Z</dcterms:created>
  <dcterms:modified xsi:type="dcterms:W3CDTF">2014-07-22T20:57:53Z</dcterms:modified>
</cp:coreProperties>
</file>